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470840" y="212148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7871760" y="212148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470840" y="423720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7871760" y="423720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470840" y="212148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871760" y="212148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470840" y="423720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7871760" y="4237200"/>
            <a:ext cx="323856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1401560" y="6229800"/>
            <a:ext cx="456840" cy="456840"/>
            <a:chOff x="11401560" y="6229800"/>
            <a:chExt cx="456840" cy="456840"/>
          </a:xfrm>
        </p:grpSpPr>
        <p:sp>
          <p:nvSpPr>
            <p:cNvPr id="1" name="CustomShape 2"/>
            <p:cNvSpPr/>
            <p:nvPr/>
          </p:nvSpPr>
          <p:spPr>
            <a:xfrm>
              <a:off x="11401560" y="6229800"/>
              <a:ext cx="456840" cy="456840"/>
            </a:xfrm>
            <a:prstGeom prst="ellipse">
              <a:avLst/>
            </a:prstGeom>
            <a:blipFill rotWithShape="0">
              <a:blip r:embed="rId2"/>
              <a:tile/>
            </a:blip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431080" y="6258960"/>
              <a:ext cx="398520" cy="39852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" name="CustomShape 4"/>
          <p:cNvSpPr/>
          <p:nvPr/>
        </p:nvSpPr>
        <p:spPr>
          <a:xfrm>
            <a:off x="920880" y="1347120"/>
            <a:ext cx="10222560" cy="80280"/>
          </a:xfrm>
          <a:prstGeom prst="rect">
            <a:avLst/>
          </a:prstGeom>
          <a:blipFill rotWithShape="0">
            <a:blip r:embed="rId3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20880" y="4299840"/>
            <a:ext cx="10222560" cy="80280"/>
          </a:xfrm>
          <a:prstGeom prst="rect">
            <a:avLst/>
          </a:prstGeom>
          <a:blipFill rotWithShape="0">
            <a:blip r:embed="rId4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20880" y="1484640"/>
            <a:ext cx="10222560" cy="2742840"/>
          </a:xfrm>
          <a:prstGeom prst="rect">
            <a:avLst/>
          </a:prstGeom>
          <a:blipFill rotWithShape="0">
            <a:blip r:embed="rId5">
              <a:alphaModFix amt="85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" name="Group 7"/>
          <p:cNvGrpSpPr/>
          <p:nvPr/>
        </p:nvGrpSpPr>
        <p:grpSpPr>
          <a:xfrm>
            <a:off x="9649080" y="4069080"/>
            <a:ext cx="1080720" cy="1080720"/>
            <a:chOff x="9649080" y="4069080"/>
            <a:chExt cx="1080720" cy="1080720"/>
          </a:xfrm>
        </p:grpSpPr>
        <p:sp>
          <p:nvSpPr>
            <p:cNvPr id="7" name="CustomShape 8"/>
            <p:cNvSpPr/>
            <p:nvPr/>
          </p:nvSpPr>
          <p:spPr>
            <a:xfrm>
              <a:off x="9649080" y="4069080"/>
              <a:ext cx="1080720" cy="1080720"/>
            </a:xfrm>
            <a:prstGeom prst="ellipse">
              <a:avLst/>
            </a:prstGeom>
            <a:blipFill rotWithShape="0">
              <a:blip r:embed="rId6"/>
              <a:tile/>
            </a:blip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9757440" y="4177080"/>
              <a:ext cx="864360" cy="86436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6600" cy="30355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80000"/>
              </a:lnSpc>
            </a:pPr>
            <a:r>
              <a:rPr b="0" lang="en-US" sz="9600" spc="-1" strike="noStrike" cap="all">
                <a:solidFill>
                  <a:srgbClr val="000000"/>
                </a:solidFill>
                <a:latin typeface="Rockwell Condensed"/>
              </a:rPr>
              <a:t>Click to edit Master title style</a:t>
            </a:r>
            <a:endParaRPr b="0" lang="en-US" sz="96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2E098C-603B-4FCC-BF73-D1CDA7A1DA15}" type="datetime">
              <a:rPr b="0" lang="en-US" sz="1100" spc="-1" strike="noStrike">
                <a:solidFill>
                  <a:srgbClr val="696464"/>
                </a:solidFill>
                <a:latin typeface="Rockwell"/>
              </a:rPr>
              <a:t>1/28/19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9592560" y="4289400"/>
            <a:ext cx="1193400" cy="6397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8B8DD5BA-11A3-4CFD-855B-E91AB9A9E58C}" type="slidenum">
              <a:rPr b="1" lang="en-US" sz="2800" spc="-1" strike="noStrike">
                <a:solidFill>
                  <a:srgbClr val="ffffff"/>
                </a:solidFill>
                <a:latin typeface="Rockwell Condensed"/>
              </a:rPr>
              <a:t>15</a:t>
            </a:fld>
            <a:endParaRPr b="0" lang="en-US" sz="2800" spc="-1" strike="noStrike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Click to edit the outline text format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Rockwell"/>
              </a:rPr>
              <a:t>Second Outline Level</a:t>
            </a:r>
            <a:endParaRPr b="0" lang="en-US" sz="1600" spc="-1" strike="noStrike">
              <a:solidFill>
                <a:srgbClr val="000000"/>
              </a:solidFill>
              <a:latin typeface="Rockwel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Rockwell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latin typeface="Rockwel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Rockwell"/>
              </a:rPr>
              <a:t>Fourth Outline Level</a:t>
            </a:r>
            <a:endParaRPr b="0" lang="en-US" sz="1600" spc="-1" strike="noStrike">
              <a:solidFill>
                <a:srgbClr val="000000"/>
              </a:solidFill>
              <a:latin typeface="Rockwel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11401560" y="6229800"/>
            <a:ext cx="456840" cy="456840"/>
            <a:chOff x="11401560" y="6229800"/>
            <a:chExt cx="456840" cy="456840"/>
          </a:xfrm>
        </p:grpSpPr>
        <p:sp>
          <p:nvSpPr>
            <p:cNvPr id="51" name="CustomShape 2"/>
            <p:cNvSpPr/>
            <p:nvPr/>
          </p:nvSpPr>
          <p:spPr>
            <a:xfrm>
              <a:off x="11401560" y="6229800"/>
              <a:ext cx="456840" cy="456840"/>
            </a:xfrm>
            <a:prstGeom prst="ellipse">
              <a:avLst/>
            </a:prstGeom>
            <a:blipFill rotWithShape="0">
              <a:blip r:embed="rId2"/>
              <a:tile/>
            </a:blip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3"/>
            <p:cNvSpPr/>
            <p:nvPr/>
          </p:nvSpPr>
          <p:spPr>
            <a:xfrm>
              <a:off x="11431080" y="6258960"/>
              <a:ext cx="398520" cy="398520"/>
            </a:xfrm>
            <a:prstGeom prst="ellipse">
              <a:avLst/>
            </a:pr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>
            <a:no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Edit Master text styles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lvl="1" marL="457200" indent="-182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Rockwell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  <a:p>
            <a:pPr lvl="2" marL="731520" indent="-182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Rockwell"/>
              </a:rPr>
              <a:t>Third level</a:t>
            </a:r>
            <a:endParaRPr b="0" lang="en-US" sz="1600" spc="-1" strike="noStrike">
              <a:solidFill>
                <a:srgbClr val="000000"/>
              </a:solidFill>
              <a:latin typeface="Rockwell"/>
            </a:endParaRPr>
          </a:p>
          <a:p>
            <a:pPr lvl="3" marL="1005840" indent="-182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Rockwel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Rockwell"/>
            </a:endParaRPr>
          </a:p>
          <a:p>
            <a:pPr lvl="4" marL="1280160" indent="-182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Rockwell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2205597-A4EB-4330-AE74-425F61B07A7C}" type="datetime">
              <a:rPr b="0" lang="en-US" sz="1100" spc="-1" strike="noStrike">
                <a:solidFill>
                  <a:srgbClr val="696464"/>
                </a:solidFill>
                <a:latin typeface="Rockwell"/>
              </a:rPr>
              <a:t>1/28/19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sldNum"/>
          </p:nvPr>
        </p:nvSpPr>
        <p:spPr>
          <a:xfrm>
            <a:off x="11311200" y="6272640"/>
            <a:ext cx="639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07007142-212E-4630-A1C0-7D91ED475A64}" type="slidenum">
              <a:rPr b="1" lang="en-US" sz="1400" spc="-1" strike="noStrike">
                <a:solidFill>
                  <a:srgbClr val="ffffff"/>
                </a:solidFill>
                <a:latin typeface="Rockwell Condensed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JvcoNxGR13g" TargetMode="External"/><Relationship Id="rId2" Type="http://schemas.openxmlformats.org/officeDocument/2006/relationships/hyperlink" Target="https://www.youtube.com/watch?v=qFxwmVLQAXE" TargetMode="External"/><Relationship Id="rId3" Type="http://schemas.openxmlformats.org/officeDocument/2006/relationships/hyperlink" Target="https://www.youtube.com/watch?v=PsK2uKOy0UA" TargetMode="External"/><Relationship Id="rId4" Type="http://schemas.openxmlformats.org/officeDocument/2006/relationships/hyperlink" Target="https://www.youtube.com/watch?v=omOK53KswSw" TargetMode="External"/><Relationship Id="rId5" Type="http://schemas.openxmlformats.org/officeDocument/2006/relationships/hyperlink" Target="https://www.youtube.com/watch?v=MQrOHBNe830" TargetMode="External"/><Relationship Id="rId6" Type="http://schemas.openxmlformats.org/officeDocument/2006/relationships/hyperlink" Target="https://www.youtube.com/watch?v=egA9H3YrEMA" TargetMode="External"/><Relationship Id="rId7" Type="http://schemas.openxmlformats.org/officeDocument/2006/relationships/hyperlink" Target="https://www.youtube.com/watch?v=R-bligVmWG8" TargetMode="External"/><Relationship Id="rId8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mailto:katrina@russianinterpreter.london" TargetMode="Externa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nrpsi.org.uk/" TargetMode="External"/><Relationship Id="rId2" Type="http://schemas.openxmlformats.org/officeDocument/2006/relationships/hyperlink" Target="http://www.nrcpd.org.uk/" TargetMode="Externa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51560" y="1432080"/>
            <a:ext cx="9966600" cy="303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</a:pPr>
            <a:r>
              <a:rPr b="0" lang="en-US" sz="9600" spc="-1" strike="noStrike" cap="all">
                <a:solidFill>
                  <a:srgbClr val="000000"/>
                </a:solidFill>
                <a:latin typeface="Rockwell Condensed"/>
              </a:rPr>
              <a:t>ПЕРЕВОДЧИК </a:t>
            </a:r>
            <a:br/>
            <a:r>
              <a:rPr b="0" lang="en-US" sz="3200" spc="-1" strike="noStrike" cap="all">
                <a:solidFill>
                  <a:srgbClr val="000000"/>
                </a:solidFill>
                <a:latin typeface="Rockwell Condensed"/>
              </a:rPr>
              <a:t>НА СЛУЖБЕ</a:t>
            </a:r>
            <a:br/>
            <a:r>
              <a:rPr b="0" lang="en-US" sz="2800" spc="-1" strike="noStrike" cap="all">
                <a:solidFill>
                  <a:srgbClr val="000000"/>
                </a:solidFill>
                <a:latin typeface="Rockwell Condensed"/>
              </a:rPr>
              <a:t>ПРАВООХРАНИТЕЛЬНЫХ ОРГАНОВ ВЕЛИКОБРИТАНИИ</a:t>
            </a:r>
            <a:endParaRPr b="0" lang="en-US" sz="2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069920" y="4389120"/>
            <a:ext cx="7890840" cy="1069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4000"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Rockwell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Rockwell"/>
              </a:rPr>
              <a:t>© </a:t>
            </a:r>
            <a:r>
              <a:rPr b="0" lang="en-US" sz="2800" spc="-1" strike="noStrike">
                <a:solidFill>
                  <a:srgbClr val="000000"/>
                </a:solidFill>
                <a:latin typeface="Rockwell"/>
              </a:rPr>
              <a:t>Катрина Мэйфилд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Rockwell"/>
              </a:rPr>
              <a:t>17.01.2019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96" name="Picture 8" descr=""/>
          <p:cNvPicPr/>
          <p:nvPr/>
        </p:nvPicPr>
        <p:blipFill>
          <a:blip r:embed="rId1"/>
          <a:stretch/>
        </p:blipFill>
        <p:spPr>
          <a:xfrm>
            <a:off x="7026840" y="4467960"/>
            <a:ext cx="2142720" cy="214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Стандарты практики,</a:t>
            </a:r>
            <a:br/>
            <a:r>
              <a:rPr b="0" lang="en-US" sz="4400" spc="-1" strike="noStrike" cap="all">
                <a:solidFill>
                  <a:srgbClr val="000000"/>
                </a:solidFill>
                <a:latin typeface="Rockwell Condensed"/>
              </a:rPr>
              <a:t>этические требования и устав переводчика</a:t>
            </a:r>
            <a:endParaRPr b="0" lang="en-US" sz="4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Компетентность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Честность и правдивость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Беспристрастность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Конфиденциальность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Надёжность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Профессионализм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Безупречность репутации, отсутствие судимостей и порочащих связей (Vetting, background checks/security clearance: NPPV3,  CTC, DBS, SE)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Формальное членство в профессиональной ассоциации, регистре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Перевод по телефону 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Тройки: диспетчер, свидетель правонарушения, переводчик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 русского на русский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Обращаем внимание на смысл послания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Следственные действия 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4000"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Допрос подозреваемого (PACE Interview)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Опрос потерпевших и свидетелей (victim/witness first account)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Получение свидетельских показаний в письменном виде (witness statement)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Видеозапись показаний (ABE VRI)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Письменные переводы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en-US" sz="2000" spc="-1" strike="noStrike">
                <a:solidFill>
                  <a:srgbClr val="644646"/>
                </a:solidFill>
                <a:latin typeface="Rockwell"/>
              </a:rPr>
              <a:t>Транскрипция и перевод аудио и видео материалов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Оперативная работа (рейды, обыски, спецоперации по борьбе с террористами и ОПГ, включая освобождение заложников и жертв трафика и эксплуатации)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Переводчик полиции и конфиденциальная консультация с адвокатом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Тенденции последних лет  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5000"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Сложность дознавательных действий</a:t>
            </a:r>
            <a:br/>
            <a:r>
              <a:rPr b="0" lang="en-US" sz="2800" spc="-1" strike="noStrike" cap="all">
                <a:solidFill>
                  <a:srgbClr val="000000"/>
                </a:solidFill>
                <a:latin typeface="Rockwell Condensed"/>
              </a:rPr>
              <a:t>в контексте разнообразия и многоязычия   </a:t>
            </a:r>
            <a:endParaRPr b="0" lang="en-US" sz="28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Обычный подход не всегда работает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Разница в культуре порождает смущение, потерю уверенности в себе или ошибочные суждения и ложные выводы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Невозможность полноценного общения и понимания без использования переводчика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Зависимость от посредника-медиатора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Правила работы с переводчиком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Проистекают из задач следствия плюс понимания специфики работы переводчика и роли переводчика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Конфиденциальность и псевдо-конфиденциальность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Брифинг с переводчиком перед заданием: что нужно знать переводчику и почему?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контекст или материалы дела? (видео часть 3)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Нужно ли говорить подозреваемому или пострадавшему о роли переводчика и правилах общения через переводчика? (видео часть 4)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Брифинг с переводчиком 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188720" y="2229480"/>
            <a:ext cx="10789920" cy="453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000" spc="-1" strike="noStrike">
                <a:latin typeface="Rockwell"/>
              </a:rPr>
              <a:t>Часть 0 (предисловие): Intro: </a:t>
            </a:r>
            <a:r>
              <a:rPr b="0" lang="en-US" sz="2000" spc="-1" strike="noStrike">
                <a:latin typeface="Rockwell"/>
                <a:hlinkClick r:id="rId1"/>
              </a:rPr>
              <a:t>https://www.youtube.com/watch?v=JvcoNxGR13g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Rockwell"/>
              </a:rPr>
              <a:t>Часть 1:    </a:t>
            </a:r>
            <a:r>
              <a:rPr b="0" lang="en-US" sz="2000" spc="-1" strike="noStrike">
                <a:latin typeface="Rockwell"/>
                <a:hlinkClick r:id="rId2"/>
              </a:rPr>
              <a:t>https://www.youtube.com/watch?v=qFxwmVLQAXE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Rockwell"/>
              </a:rPr>
              <a:t>Часть 2: </a:t>
            </a:r>
            <a:r>
              <a:rPr b="0" lang="en-US" sz="2000" spc="-1" strike="noStrike">
                <a:latin typeface="Rockwell"/>
                <a:hlinkClick r:id="rId3"/>
              </a:rPr>
              <a:t>https://www.youtube.com/watch?v=PsK2uKOy0UA</a:t>
            </a:r>
            <a:r>
              <a:rPr b="0" lang="en-US" sz="2000" spc="-1" strike="noStrike">
                <a:latin typeface="Rockwell"/>
              </a:rPr>
              <a:t> 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Rockwell"/>
              </a:rPr>
              <a:t>Часть 3: </a:t>
            </a:r>
            <a:r>
              <a:rPr b="0" lang="en-US" sz="2000" spc="-1" strike="noStrike">
                <a:latin typeface="Rockwell"/>
                <a:hlinkClick r:id="rId4"/>
              </a:rPr>
              <a:t>https://www.youtube.com/watch?v=omOK53KswSw</a:t>
            </a:r>
            <a:r>
              <a:rPr b="0" lang="en-US" sz="2000" spc="-1" strike="noStrike">
                <a:latin typeface="Rockwell"/>
              </a:rPr>
              <a:t> 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Rockwell"/>
              </a:rPr>
              <a:t>Часть 4: </a:t>
            </a:r>
            <a:r>
              <a:rPr b="0" lang="en-US" sz="2000" spc="-1" strike="noStrike">
                <a:latin typeface="Rockwell"/>
                <a:hlinkClick r:id="rId5"/>
              </a:rPr>
              <a:t>https://www.youtube.com/watch?v=MQrOHBNe830</a:t>
            </a:r>
            <a:r>
              <a:rPr b="0" lang="en-US" sz="2000" spc="-1" strike="noStrike">
                <a:latin typeface="Rockwell"/>
              </a:rPr>
              <a:t> 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Rockwell"/>
              </a:rPr>
              <a:t>Часть 5:     </a:t>
            </a:r>
            <a:r>
              <a:rPr b="0" lang="en-US" sz="2000" spc="-1" strike="noStrike">
                <a:latin typeface="Rockwell"/>
                <a:hlinkClick r:id="rId6"/>
              </a:rPr>
              <a:t>https://www.youtube.com/watch?v=egA9H3YrEMA</a:t>
            </a:r>
            <a:r>
              <a:rPr b="0" lang="en-US" sz="2000" spc="-1" strike="noStrike">
                <a:latin typeface="Rockwell"/>
              </a:rPr>
              <a:t> 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Rockwell"/>
              </a:rPr>
              <a:t>Часть 6 (резюме): </a:t>
            </a:r>
            <a:r>
              <a:rPr b="0" lang="en-US" sz="2000" spc="-1" strike="noStrike">
                <a:latin typeface="Rockwell"/>
                <a:hlinkClick r:id="rId7"/>
              </a:rPr>
              <a:t>https://www.youtube.com/watch?v=R-bligVmWG8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Допрос подозреваемого 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Часы изолятора временного содержания </a:t>
            </a:r>
            <a:r>
              <a:rPr b="1" lang="en-US" sz="2000" spc="-1" strike="noStrike">
                <a:solidFill>
                  <a:srgbClr val="644646"/>
                </a:solidFill>
                <a:latin typeface="Rockwell"/>
              </a:rPr>
              <a:t>24 часа (+6 +12</a:t>
            </a: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 при домашнем насилии)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Знание процедуры = понимание контекста (“You will be charged now”)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Строгий протокол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Полицейские хорошо обучены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Присутствие адвоката помогает, хотя может создавать сложности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Сложности точного перевода при культурных различиях ( «Он пригласил меня на ужин», «Я её выронил»)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Роль перЕводчика полиции в работе с пострадавшими 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000"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Понимание волонтёров и лингвистов-любителей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Понимание следователей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Понимание профессиональных переводчиков (видео часть 5 )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Основные проблемы, проистекающие из несовпадения знаний и взглядов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Способы преодоления сложностей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Логистика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Риски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Защита здоровья и обеспечение безопасности переводчика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Единый национальный стандарт </a:t>
            </a:r>
            <a:r>
              <a:rPr b="0" lang="en-US" sz="3100" spc="-1" strike="noStrike" cap="all">
                <a:solidFill>
                  <a:srgbClr val="000000"/>
                </a:solidFill>
                <a:latin typeface="Rockwell Condensed"/>
              </a:rPr>
              <a:t>в дознавательном переводе </a:t>
            </a:r>
            <a:endParaRPr b="0" lang="en-US" sz="31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Готовится единый государственный протокол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Authorised Professional Practice (APP)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Работа с переводчиком признана одним из необходимых навыков (essential skill)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Обучение полицейских и следователей к работе с переводчиком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132" name="Content Placeholder 7" descr=""/>
          <p:cNvPicPr/>
          <p:nvPr/>
        </p:nvPicPr>
        <p:blipFill>
          <a:blip r:embed="rId1"/>
          <a:stretch/>
        </p:blipFill>
        <p:spPr>
          <a:xfrm>
            <a:off x="2933280" y="2120760"/>
            <a:ext cx="6331680" cy="405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План и цели занятия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Краткий обзор предоставления переводческих услуг правоохранительным органам Великобритании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Квалификация, требования, ожидания и правила работы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Типичные сложности и их преодоление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Тематические разминки, ролевые игры, совместное обсуждение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u="sng" cap="all">
                <a:solidFill>
                  <a:srgbClr val="cc9900"/>
                </a:solidFill>
                <a:uFillTx/>
                <a:latin typeface="Rockwell Condensed"/>
                <a:hlinkClick r:id="rId1"/>
              </a:rPr>
              <a:t>katrina@russianinterpreter.london</a:t>
            </a:r>
            <a:br/>
            <a:r>
              <a:rPr b="0" lang="en-US" sz="5400" spc="-1" strike="noStrike" cap="all">
                <a:solidFill>
                  <a:srgbClr val="cc9900"/>
                </a:solidFill>
                <a:latin typeface="Rockwell Condensed"/>
              </a:rPr>
              <a:t>www.russianinterpreter.london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134" name="Content Placeholder 10" descr=""/>
          <p:cNvPicPr/>
          <p:nvPr/>
        </p:nvPicPr>
        <p:blipFill>
          <a:blip r:embed="rId2"/>
          <a:stretch/>
        </p:blipFill>
        <p:spPr>
          <a:xfrm>
            <a:off x="2347920" y="2120760"/>
            <a:ext cx="7502040" cy="405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Точный перевод</a:t>
            </a:r>
            <a:br/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интерактивная разминка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Работа в парах: рассказчик и переводчик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 русского на русский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Опишите своё утро и дорогу на семинар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Обращайте внимание на аутентичную лексику, настроение, интонации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Перефразирование 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Работа в парах: рассказчик и переводчик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 русского на русский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Сосредоточиться на послании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Визуализировать образы и передавать точно смысл послания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Британия сегодня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Переводческие услуги в контексте работы полиции и других правоохранительных органов (Нome Office, Immigration Services, NCA,  DWP, Inland Revenue, DVLA etc.)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Общественное мнение и антимиграционные настроения в обществе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Волны иммиграции (постколониальные, послевоенные, ЕС)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Жители Лондона используют более 300 языков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В 2018 полиция Лондона использовала переводчиков 130 языков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Статистика в аспекте частоты предоставления переводческих услуг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Динамика последнего десятилетия: один из трёх-четырёх нуждается в переводчике; PPD – Департамент Защиты Граждан; DV (DASU) 24/7; технологии и удалённый перевод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Законодательная база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1953 - Европейская конвенция по правам человека (ЕКПЧ), статья 6 (3)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1998 – Закон о защите прав человека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1984 – Police and Criminal Evidence Act (PACE) местное законодательство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2010/64/ЕС Директива о праве на устный перевод в уголовном преследовании 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2012/29/ЕС Директива, устанавливающая минимальные стандарты, поддержку и защиту пострадавшим от преступления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И др. 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Модели предоставления переводческих услуг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Прямые заказы без посредников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Контракты с агентствами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Рамочные соглашения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Сложности аутсорсинга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Модель полиции Кембриджшира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Модель полиции Лондона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Переводчики МВД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Переводчики SOCA/NCA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Единица смысла 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Интерактивное практическое упражнение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Работа в группах по 4-5 человек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Каждый по очереди говорит ОДНО слово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Как только образовалась единица смысла, следующий участник повторяет эту единицу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latin typeface="Rockwell Condensed"/>
              </a:rPr>
              <a:t>Регулирование профессии</a:t>
            </a:r>
            <a:endParaRPr b="0" lang="en-US" sz="5400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Кого приглашают в качестве переводчика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Как и кто определяет степень компетентности переводчика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Квалификации: BA, MA, DPI, DPSI, «редкий язык»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Национальный Регистр </a:t>
            </a:r>
            <a:r>
              <a:rPr b="0" lang="en-US" sz="2000" spc="-1" strike="noStrike" u="sng">
                <a:solidFill>
                  <a:srgbClr val="cc9900"/>
                </a:solidFill>
                <a:uFillTx/>
                <a:latin typeface="Rockwell"/>
                <a:hlinkClick r:id="rId1"/>
              </a:rPr>
              <a:t>www.nrpsi.org.uk</a:t>
            </a: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, </a:t>
            </a:r>
            <a:r>
              <a:rPr b="0" lang="en-US" sz="2000" spc="-1" strike="noStrike" u="sng">
                <a:solidFill>
                  <a:srgbClr val="cc9900"/>
                </a:solidFill>
                <a:uFillTx/>
                <a:latin typeface="Rockwell"/>
                <a:hlinkClick r:id="rId2"/>
              </a:rPr>
              <a:t>www.nrcpd.org.uk</a:t>
            </a: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Профессиональные ассоциации (ITI, APCI, CIOL, SOMI, NUBSLI)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Языковые нюансы и признание профессии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Rockwell"/>
              </a:rPr>
              <a:t>Лингвист или переводчик? </a:t>
            </a: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474</TotalTime>
  <Application>LibreOffice/6.1.4.2$Linux_X86_64 LibreOffice_project/10$Build-2</Application>
  <Words>736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2019-01-08T14:14:17Z</dcterms:created>
  <dc:creator>K May</dc:creator>
  <dc:description/>
  <dc:language>en-US</dc:language>
  <cp:lastModifiedBy/>
  <dcterms:modified xsi:type="dcterms:W3CDTF">2019-01-28T18:03:49Z</dcterms:modified>
  <cp:revision>36</cp:revision>
  <dc:subject/>
  <dc:title>ПЕРЕВОДЧИК  НА СЛУЖБЕ ПРАВООХРАНИТЕЛЬНЫХ ОРГАНОВ ВЕЛИКОБРИТАНИИ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3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